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svg"/><Relationship Id="rId7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9213" y="2305404"/>
            <a:ext cx="15520087" cy="413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4"/>
              </a:lnSpc>
            </a:pPr>
            <a:r>
              <a:rPr lang="en-US" sz="8404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ELECTVIZ</a:t>
            </a:r>
          </a:p>
          <a:p>
            <a:pPr algn="l">
              <a:lnSpc>
                <a:spcPts val="5675"/>
              </a:lnSpc>
            </a:pPr>
            <a:r>
              <a:rPr lang="en-US" sz="5404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ELECTION DATA VISUALIZATION FOR MEDIA</a:t>
            </a:r>
          </a:p>
          <a:p>
            <a:pPr algn="l">
              <a:lnSpc>
                <a:spcPts val="8824"/>
              </a:lnSpc>
            </a:pPr>
            <a:endParaRPr lang="en-US" sz="5404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8824"/>
              </a:lnSpc>
            </a:pPr>
            <a:endParaRPr lang="en-US" sz="5404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683992" y="4827824"/>
            <a:ext cx="5604008" cy="5614216"/>
          </a:xfrm>
          <a:custGeom>
            <a:avLst/>
            <a:gdLst/>
            <a:ahLst/>
            <a:cxnLst/>
            <a:rect l="l" t="t" r="r" b="b"/>
            <a:pathLst>
              <a:path w="5604008" h="5614216">
                <a:moveTo>
                  <a:pt x="0" y="0"/>
                </a:moveTo>
                <a:lnTo>
                  <a:pt x="5604008" y="0"/>
                </a:lnTo>
                <a:lnTo>
                  <a:pt x="5604008" y="5614216"/>
                </a:lnTo>
                <a:lnTo>
                  <a:pt x="0" y="561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8409" y="8428644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7" y="0"/>
                </a:lnTo>
                <a:lnTo>
                  <a:pt x="4763917" y="2381958"/>
                </a:lnTo>
                <a:lnTo>
                  <a:pt x="0" y="238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9213" y="4547510"/>
            <a:ext cx="13542884" cy="57072"/>
          </a:xfrm>
          <a:custGeom>
            <a:avLst/>
            <a:gdLst/>
            <a:ahLst/>
            <a:cxnLst/>
            <a:rect l="l" t="t" r="r" b="b"/>
            <a:pathLst>
              <a:path w="13542884" h="57072">
                <a:moveTo>
                  <a:pt x="0" y="0"/>
                </a:moveTo>
                <a:lnTo>
                  <a:pt x="13542885" y="0"/>
                </a:lnTo>
                <a:lnTo>
                  <a:pt x="13542885" y="57072"/>
                </a:lnTo>
                <a:lnTo>
                  <a:pt x="0" y="57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83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9213" y="5825133"/>
            <a:ext cx="9322953" cy="112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8"/>
              </a:lnSpc>
            </a:pPr>
            <a:r>
              <a:rPr lang="en-US" sz="3677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Mentor - Mrs. Nityashree S J</a:t>
            </a:r>
          </a:p>
          <a:p>
            <a:pPr algn="l">
              <a:lnSpc>
                <a:spcPts val="3706"/>
              </a:lnSpc>
            </a:pPr>
            <a:endParaRPr lang="en-US" sz="3677" b="1">
              <a:solidFill>
                <a:srgbClr val="362C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9702" y="2460378"/>
            <a:ext cx="6842469" cy="6382158"/>
          </a:xfrm>
          <a:custGeom>
            <a:avLst/>
            <a:gdLst/>
            <a:ahLst/>
            <a:cxnLst/>
            <a:rect l="l" t="t" r="r" b="b"/>
            <a:pathLst>
              <a:path w="6842469" h="6382158">
                <a:moveTo>
                  <a:pt x="0" y="0"/>
                </a:moveTo>
                <a:lnTo>
                  <a:pt x="6842469" y="0"/>
                </a:lnTo>
                <a:lnTo>
                  <a:pt x="6842469" y="6382158"/>
                </a:lnTo>
                <a:lnTo>
                  <a:pt x="0" y="638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14502" y="749087"/>
            <a:ext cx="6658997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77762" y="2640863"/>
            <a:ext cx="8921778" cy="693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981" lvl="1" indent="-323491" algn="l">
              <a:lnSpc>
                <a:spcPts val="4195"/>
              </a:lnSpc>
              <a:buFont typeface="Arial"/>
              <a:buChar char="•"/>
            </a:pPr>
            <a:r>
              <a:rPr lang="en-US" sz="2996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ElectViz – Election Data Visualization for Media</a:t>
            </a:r>
            <a:r>
              <a:rPr lang="en-US" sz="2996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 is an interactive data analytics project developed using </a:t>
            </a:r>
            <a:r>
              <a:rPr lang="en-US" sz="2996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Microsoft Power BI</a:t>
            </a:r>
            <a:r>
              <a:rPr lang="en-US" sz="2996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, aimed at analyzing Indian </a:t>
            </a:r>
            <a:r>
              <a:rPr lang="en-US" sz="2996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National-level General Election data</a:t>
            </a:r>
            <a:r>
              <a:rPr lang="en-US" sz="2996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646981" lvl="1" indent="-323491" algn="l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project focuses on transforming large and complex election datasets into visually engaging and interactive dashboards. </a:t>
            </a:r>
          </a:p>
          <a:p>
            <a:pPr marL="646981" lvl="1" indent="-323491" algn="l">
              <a:lnSpc>
                <a:spcPts val="4375"/>
              </a:lnSpc>
              <a:buFont typeface="Arial"/>
              <a:buChar char="•"/>
            </a:pPr>
            <a:r>
              <a:rPr lang="en-US" sz="2996" spc="2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These dashboards help users explore voting patterns, voter turnout, party performance, candidate participation, and gender representation across different states, regions, and election years.</a:t>
            </a:r>
          </a:p>
        </p:txBody>
      </p:sp>
      <p:sp>
        <p:nvSpPr>
          <p:cNvPr id="5" name="Freeform 5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340" y="8232155"/>
            <a:ext cx="2117083" cy="211708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73474" y="3191234"/>
            <a:ext cx="10614526" cy="4075171"/>
          </a:xfrm>
          <a:custGeom>
            <a:avLst/>
            <a:gdLst/>
            <a:ahLst/>
            <a:cxnLst/>
            <a:rect l="l" t="t" r="r" b="b"/>
            <a:pathLst>
              <a:path w="10614526" h="4075171">
                <a:moveTo>
                  <a:pt x="0" y="0"/>
                </a:moveTo>
                <a:lnTo>
                  <a:pt x="10614526" y="0"/>
                </a:lnTo>
                <a:lnTo>
                  <a:pt x="10614526" y="4075171"/>
                </a:lnTo>
                <a:lnTo>
                  <a:pt x="0" y="4075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1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66318" y="2225219"/>
            <a:ext cx="6580728" cy="706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309" lvl="1" indent="-332655" algn="l">
              <a:lnSpc>
                <a:spcPts val="4314"/>
              </a:lnSpc>
              <a:buFont typeface="Arial"/>
              <a:buChar char="•"/>
            </a:pPr>
            <a:r>
              <a:rPr lang="en-US" sz="3081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ElectViz system is designed using a layered architecture where raw election data is first cleaned and transformed before analysis.</a:t>
            </a:r>
          </a:p>
          <a:p>
            <a:pPr marL="665309" lvl="1" indent="-332655" algn="l">
              <a:lnSpc>
                <a:spcPts val="4314"/>
              </a:lnSpc>
              <a:buFont typeface="Arial"/>
              <a:buChar char="•"/>
            </a:pPr>
            <a:r>
              <a:rPr lang="en-US" sz="3081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A structured data model enables efficient calculations, filtering, and cross-dashboard interactions in Power BI.</a:t>
            </a:r>
          </a:p>
          <a:p>
            <a:pPr marL="665309" lvl="1" indent="-332655" algn="l">
              <a:lnSpc>
                <a:spcPts val="4314"/>
              </a:lnSpc>
              <a:buFont typeface="Arial"/>
              <a:buChar char="•"/>
            </a:pPr>
            <a:r>
              <a:rPr lang="en-US" sz="3081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final layer presents insights through interactive dashboards optimized for clarity, performance, and storytelling.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74818" y="819329"/>
            <a:ext cx="1167770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SYSTEM DESIGN &amp; WORKFLOW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017" y="6357345"/>
            <a:ext cx="3847983" cy="3204321"/>
          </a:xfrm>
          <a:custGeom>
            <a:avLst/>
            <a:gdLst/>
            <a:ahLst/>
            <a:cxnLst/>
            <a:rect l="l" t="t" r="r" b="b"/>
            <a:pathLst>
              <a:path w="3847983" h="3204321">
                <a:moveTo>
                  <a:pt x="0" y="0"/>
                </a:moveTo>
                <a:lnTo>
                  <a:pt x="3847983" y="0"/>
                </a:lnTo>
                <a:lnTo>
                  <a:pt x="3847983" y="3204321"/>
                </a:lnTo>
                <a:lnTo>
                  <a:pt x="0" y="3204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90" y="2751809"/>
            <a:ext cx="3666443" cy="2726500"/>
          </a:xfrm>
          <a:custGeom>
            <a:avLst/>
            <a:gdLst/>
            <a:ahLst/>
            <a:cxnLst/>
            <a:rect l="l" t="t" r="r" b="b"/>
            <a:pathLst>
              <a:path w="3666443" h="2726500">
                <a:moveTo>
                  <a:pt x="0" y="0"/>
                </a:moveTo>
                <a:lnTo>
                  <a:pt x="3666443" y="0"/>
                </a:lnTo>
                <a:lnTo>
                  <a:pt x="3666443" y="2726501"/>
                </a:lnTo>
                <a:lnTo>
                  <a:pt x="0" y="2726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74574" y="1259305"/>
            <a:ext cx="11700773" cy="83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5600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FEATURE ENHANCEMENTS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38556" y="2974599"/>
            <a:ext cx="9991495" cy="651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•Interactive slicers for year, state, region, and party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•Dynamic dashboards with real-time filtering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•Multiple analysis pages (Overview, Turnout, Gender, Party, Region)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•Use of maps, KPIs, charts, and tables for better understanding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•User-friendly layout for easy navigation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362C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6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00">
            <a:off x="765645" y="1721411"/>
            <a:ext cx="7921643" cy="4183588"/>
          </a:xfrm>
          <a:custGeom>
            <a:avLst/>
            <a:gdLst/>
            <a:ahLst/>
            <a:cxnLst/>
            <a:rect l="l" t="t" r="r" b="b"/>
            <a:pathLst>
              <a:path w="15662437" h="6694806">
                <a:moveTo>
                  <a:pt x="0" y="27316"/>
                </a:moveTo>
                <a:lnTo>
                  <a:pt x="15650799" y="0"/>
                </a:lnTo>
                <a:lnTo>
                  <a:pt x="15662436" y="6667490"/>
                </a:lnTo>
                <a:lnTo>
                  <a:pt x="11637" y="6694806"/>
                </a:lnTo>
                <a:lnTo>
                  <a:pt x="0" y="27316"/>
                </a:lnTo>
                <a:close/>
              </a:path>
            </a:pathLst>
          </a:custGeom>
          <a:blipFill>
            <a:blip r:embed="rId6"/>
            <a:stretch>
              <a:fillRect t="-3189" r="-257" b="-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11275" y="261546"/>
            <a:ext cx="7265449" cy="94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362C40"/>
                </a:solidFill>
                <a:latin typeface="Arial Bold"/>
                <a:ea typeface="Arial Bold"/>
                <a:cs typeface="Arial Bold"/>
                <a:sym typeface="Arial Bold"/>
              </a:rPr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6709D-4948-AF8A-E4A8-81F65B27E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069" y="1755805"/>
            <a:ext cx="76962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0D67E-B541-72E9-D09A-B269C07EF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466" y="6210300"/>
            <a:ext cx="9306035" cy="3962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7A3872F4-1072-F1B8-9FCC-BA1BE63BD0EB}"/>
              </a:ext>
            </a:extLst>
          </p:cNvPr>
          <p:cNvSpPr/>
          <p:nvPr/>
        </p:nvSpPr>
        <p:spPr>
          <a:xfrm flipV="1">
            <a:off x="16230600" y="0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6673797-5AFC-209E-BA95-B13526696EED}"/>
              </a:ext>
            </a:extLst>
          </p:cNvPr>
          <p:cNvSpPr/>
          <p:nvPr/>
        </p:nvSpPr>
        <p:spPr>
          <a:xfrm>
            <a:off x="-2381959" y="7923548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13DBA-69DE-C005-DB58-9D92CFE69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800100"/>
            <a:ext cx="10363200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043FD-7429-E64C-5034-46B592BB7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5713748"/>
            <a:ext cx="10363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63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31A6AB4E-48B9-EC22-00A4-C9BFF80AC588}"/>
              </a:ext>
            </a:extLst>
          </p:cNvPr>
          <p:cNvSpPr/>
          <p:nvPr/>
        </p:nvSpPr>
        <p:spPr>
          <a:xfrm flipV="1">
            <a:off x="16230600" y="0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3D69529-FCC0-6AF1-2810-439B8E2A4428}"/>
              </a:ext>
            </a:extLst>
          </p:cNvPr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0092-6A89-8307-8ABF-D85E11DA6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19100"/>
            <a:ext cx="10210800" cy="4409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DB373-6255-F9A2-A955-B5C90843D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5143500"/>
            <a:ext cx="10210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186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33347"/>
            <a:chOff x="0" y="0"/>
            <a:chExt cx="24384000" cy="52444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620" b="50729"/>
            <a:stretch>
              <a:fillRect/>
            </a:stretch>
          </p:blipFill>
          <p:spPr>
            <a:xfrm>
              <a:off x="0" y="0"/>
              <a:ext cx="24384000" cy="52444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971668" y="5143500"/>
            <a:ext cx="4926299" cy="3143573"/>
            <a:chOff x="0" y="0"/>
            <a:chExt cx="1297461" cy="827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7461" cy="827937"/>
            </a:xfrm>
            <a:custGeom>
              <a:avLst/>
              <a:gdLst/>
              <a:ahLst/>
              <a:cxnLst/>
              <a:rect l="l" t="t" r="r" b="b"/>
              <a:pathLst>
                <a:path w="1297461" h="827937">
                  <a:moveTo>
                    <a:pt x="0" y="0"/>
                  </a:moveTo>
                  <a:lnTo>
                    <a:pt x="1297461" y="0"/>
                  </a:lnTo>
                  <a:lnTo>
                    <a:pt x="1297461" y="827937"/>
                  </a:lnTo>
                  <a:lnTo>
                    <a:pt x="0" y="827937"/>
                  </a:lnTo>
                  <a:close/>
                </a:path>
              </a:pathLst>
            </a:custGeom>
            <a:solidFill>
              <a:srgbClr val="3779E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97461" cy="87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44111" y="4256106"/>
            <a:ext cx="10011926" cy="52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ElectViz project effectively transforms complex Indian election data into clear and interactive visual insights using Power BI.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It enables meaningful analysis of voting patterns, voter turnout, party performance, and candidate participation.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The dashboards support data-driven storytelling for media, analysts, and the general public.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Overall, the project demonstrates the real-world impact of data analytics and visualization in understanding democratic processes.</a:t>
            </a:r>
          </a:p>
        </p:txBody>
      </p:sp>
      <p:sp>
        <p:nvSpPr>
          <p:cNvPr id="8" name="Freeform 8"/>
          <p:cNvSpPr/>
          <p:nvPr/>
        </p:nvSpPr>
        <p:spPr>
          <a:xfrm>
            <a:off x="-2819805" y="7959505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6" y="0"/>
                </a:lnTo>
                <a:lnTo>
                  <a:pt x="4763916" y="2381959"/>
                </a:lnTo>
                <a:lnTo>
                  <a:pt x="0" y="238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14519" y="6123687"/>
            <a:ext cx="4240597" cy="104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4"/>
              </a:lnSpc>
              <a:spcBef>
                <a:spcPct val="0"/>
              </a:spcBef>
            </a:pPr>
            <a:r>
              <a:rPr lang="en-US" sz="5917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7658" y="3004457"/>
            <a:ext cx="14140225" cy="163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14400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24743" y="4774882"/>
            <a:ext cx="9956489" cy="64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362C40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1039174" y="8570340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0"/>
                </a:moveTo>
                <a:lnTo>
                  <a:pt x="4763917" y="0"/>
                </a:lnTo>
                <a:lnTo>
                  <a:pt x="4763917" y="2381958"/>
                </a:lnTo>
                <a:lnTo>
                  <a:pt x="0" y="238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036382" y="-162279"/>
            <a:ext cx="4763917" cy="2381958"/>
          </a:xfrm>
          <a:custGeom>
            <a:avLst/>
            <a:gdLst/>
            <a:ahLst/>
            <a:cxnLst/>
            <a:rect l="l" t="t" r="r" b="b"/>
            <a:pathLst>
              <a:path w="4763917" h="2381958">
                <a:moveTo>
                  <a:pt x="0" y="2381958"/>
                </a:moveTo>
                <a:lnTo>
                  <a:pt x="4763917" y="2381958"/>
                </a:lnTo>
                <a:lnTo>
                  <a:pt x="4763917" y="0"/>
                </a:lnTo>
                <a:lnTo>
                  <a:pt x="0" y="0"/>
                </a:lnTo>
                <a:lnTo>
                  <a:pt x="0" y="2381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614" y="6205241"/>
            <a:ext cx="10014222" cy="47301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280</Words>
  <Application>Microsoft Office PowerPoint</Application>
  <PresentationFormat>Custom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</dc:title>
  <dc:creator>Male Nikhitha</dc:creator>
  <cp:lastModifiedBy>Sirisha Battu</cp:lastModifiedBy>
  <cp:revision>3</cp:revision>
  <dcterms:created xsi:type="dcterms:W3CDTF">2006-08-16T00:00:00Z</dcterms:created>
  <dcterms:modified xsi:type="dcterms:W3CDTF">2026-02-10T10:31:11Z</dcterms:modified>
  <dc:identifier>DAHA6UM35eU</dc:identifier>
</cp:coreProperties>
</file>